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6" y="5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D869031-9BB7-450B-9FAE-E97D05688152}" type="datetimeFigureOut">
              <a:rPr lang="es-MX" smtClean="0"/>
              <a:t>02/03/2016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E7D241-4E10-4608-ACA1-F8CF38F8EC0B}" type="slidenum">
              <a:rPr lang="es-MX" smtClean="0"/>
              <a:t>‹Nº›</a:t>
            </a:fld>
            <a:endParaRPr lang="es-MX"/>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D869031-9BB7-450B-9FAE-E97D05688152}" type="datetimeFigureOut">
              <a:rPr lang="es-MX" smtClean="0"/>
              <a:t>02/03/2016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E7D241-4E10-4608-ACA1-F8CF38F8EC0B}"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D869031-9BB7-450B-9FAE-E97D05688152}" type="datetimeFigureOut">
              <a:rPr lang="es-MX" smtClean="0"/>
              <a:t>02/03/2016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E7D241-4E10-4608-ACA1-F8CF38F8EC0B}"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4" name="Date Placeholder 3"/>
          <p:cNvSpPr>
            <a:spLocks noGrp="1"/>
          </p:cNvSpPr>
          <p:nvPr>
            <p:ph type="dt" sz="half" idx="10"/>
          </p:nvPr>
        </p:nvSpPr>
        <p:spPr/>
        <p:txBody>
          <a:bodyPr/>
          <a:lstStyle/>
          <a:p>
            <a:fld id="{1D869031-9BB7-450B-9FAE-E97D05688152}" type="datetimeFigureOut">
              <a:rPr lang="es-MX" smtClean="0"/>
              <a:t>02/03/2016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E7D241-4E10-4608-ACA1-F8CF38F8EC0B}" type="slidenum">
              <a:rPr lang="es-MX" smtClean="0"/>
              <a:t>‹Nº›</a:t>
            </a:fld>
            <a:endParaRPr lang="es-MX"/>
          </a:p>
        </p:txBody>
      </p:sp>
      <p:sp>
        <p:nvSpPr>
          <p:cNvPr id="8" name="Content Placeholder 7"/>
          <p:cNvSpPr>
            <a:spLocks noGrp="1"/>
          </p:cNvSpPr>
          <p:nvPr>
            <p:ph sz="quarter" idx="13"/>
          </p:nvPr>
        </p:nvSpPr>
        <p:spPr>
          <a:xfrm>
            <a:off x="609600" y="1600200"/>
            <a:ext cx="79248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D869031-9BB7-450B-9FAE-E97D05688152}" type="datetimeFigureOut">
              <a:rPr lang="es-MX" smtClean="0"/>
              <a:t>02/03/2016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E7D241-4E10-4608-ACA1-F8CF38F8EC0B}"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5" name="Date Placeholder 4"/>
          <p:cNvSpPr>
            <a:spLocks noGrp="1"/>
          </p:cNvSpPr>
          <p:nvPr>
            <p:ph type="dt" sz="half" idx="10"/>
          </p:nvPr>
        </p:nvSpPr>
        <p:spPr/>
        <p:txBody>
          <a:bodyPr/>
          <a:lstStyle/>
          <a:p>
            <a:fld id="{1D869031-9BB7-450B-9FAE-E97D05688152}" type="datetimeFigureOut">
              <a:rPr lang="es-MX" smtClean="0"/>
              <a:t>02/03/2016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E7D241-4E10-4608-ACA1-F8CF38F8EC0B}"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1D869031-9BB7-450B-9FAE-E97D05688152}" type="datetimeFigureOut">
              <a:rPr lang="es-MX" smtClean="0"/>
              <a:t>02/03/2016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0E7D241-4E10-4608-ACA1-F8CF38F8EC0B}"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D869031-9BB7-450B-9FAE-E97D05688152}" type="datetimeFigureOut">
              <a:rPr lang="es-MX" smtClean="0"/>
              <a:t>02/03/2016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0E7D241-4E10-4608-ACA1-F8CF38F8EC0B}"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69031-9BB7-450B-9FAE-E97D05688152}" type="datetimeFigureOut">
              <a:rPr lang="es-MX" smtClean="0"/>
              <a:t>02/03/2016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0E7D241-4E10-4608-ACA1-F8CF38F8EC0B}"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D869031-9BB7-450B-9FAE-E97D05688152}" type="datetimeFigureOut">
              <a:rPr lang="es-MX" smtClean="0"/>
              <a:t>02/03/2016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E7D241-4E10-4608-ACA1-F8CF38F8EC0B}"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D869031-9BB7-450B-9FAE-E97D05688152}" type="datetimeFigureOut">
              <a:rPr lang="es-MX" smtClean="0"/>
              <a:t>02/03/2016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E7D241-4E10-4608-ACA1-F8CF38F8EC0B}"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D869031-9BB7-450B-9FAE-E97D05688152}" type="datetimeFigureOut">
              <a:rPr lang="es-MX" smtClean="0"/>
              <a:t>02/03/2016</a:t>
            </a:fld>
            <a:endParaRPr lang="es-MX"/>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s-MX"/>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D0E7D241-4E10-4608-ACA1-F8CF38F8EC0B}"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file:///C:\Users\Naomi%20Yocelin_2\Downloads\RESUMEN_-_Capitulo4.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47428" y="3861048"/>
            <a:ext cx="6449144" cy="1919064"/>
          </a:xfrm>
        </p:spPr>
        <p:txBody>
          <a:bodyPr>
            <a:normAutofit/>
          </a:bodyPr>
          <a:lstStyle/>
          <a:p>
            <a:r>
              <a:rPr lang="es-MX" dirty="0" smtClean="0"/>
              <a:t>Alumna: Allison Jazmine Rúa Tavares </a:t>
            </a:r>
          </a:p>
          <a:p>
            <a:r>
              <a:rPr lang="es-MX" dirty="0" smtClean="0"/>
              <a:t>Grado/Grupo: 7 A </a:t>
            </a:r>
            <a:r>
              <a:rPr lang="es-MX" sz="800" dirty="0" smtClean="0"/>
              <a:t>2</a:t>
            </a:r>
          </a:p>
          <a:p>
            <a:r>
              <a:rPr lang="es-MX" dirty="0" smtClean="0"/>
              <a:t>T/M </a:t>
            </a:r>
          </a:p>
          <a:p>
            <a:r>
              <a:rPr lang="es-MX" dirty="0" smtClean="0"/>
              <a:t>Registro: 13100646</a:t>
            </a:r>
          </a:p>
          <a:p>
            <a:r>
              <a:rPr lang="es-MX" dirty="0">
                <a:hlinkClick r:id="rId2" action="ppaction://hlinkfile"/>
              </a:rPr>
              <a:t>file:///C:/Users/Naomi%20Yocelin_2/Downloads/RESUMEN_-_</a:t>
            </a:r>
            <a:r>
              <a:rPr lang="es-MX" dirty="0" smtClean="0">
                <a:hlinkClick r:id="rId2" action="ppaction://hlinkfile"/>
              </a:rPr>
              <a:t>Capitulo4.pdf</a:t>
            </a:r>
            <a:r>
              <a:rPr lang="es-MX" dirty="0" smtClean="0"/>
              <a:t> </a:t>
            </a:r>
            <a:endParaRPr lang="es-MX" dirty="0"/>
          </a:p>
        </p:txBody>
      </p:sp>
      <p:sp>
        <p:nvSpPr>
          <p:cNvPr id="2" name="1 Título"/>
          <p:cNvSpPr>
            <a:spLocks noGrp="1"/>
          </p:cNvSpPr>
          <p:nvPr>
            <p:ph type="ctrTitle"/>
          </p:nvPr>
        </p:nvSpPr>
        <p:spPr/>
        <p:txBody>
          <a:bodyPr/>
          <a:lstStyle/>
          <a:p>
            <a:r>
              <a:rPr lang="es-MX" dirty="0" smtClean="0"/>
              <a:t>Aspectos estructurales de los sistemas operativo </a:t>
            </a:r>
            <a:endParaRPr lang="es-MX" dirty="0"/>
          </a:p>
        </p:txBody>
      </p:sp>
    </p:spTree>
    <p:extLst>
      <p:ext uri="{BB962C8B-B14F-4D97-AF65-F5344CB8AC3E}">
        <p14:creationId xmlns:p14="http://schemas.microsoft.com/office/powerpoint/2010/main" val="892490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3"/>
          </p:nvPr>
        </p:nvSpPr>
        <p:spPr>
          <a:xfrm>
            <a:off x="395536" y="332656"/>
            <a:ext cx="8352928" cy="5904656"/>
          </a:xfrm>
        </p:spPr>
        <p:txBody>
          <a:bodyPr>
            <a:normAutofit/>
          </a:bodyPr>
          <a:lstStyle/>
          <a:p>
            <a:r>
              <a:rPr lang="es-MX" b="1" u="sng" dirty="0"/>
              <a:t>Administración de Recursos: </a:t>
            </a:r>
            <a:r>
              <a:rPr lang="es-MX" dirty="0"/>
              <a:t>SO como administrador de recursos: </a:t>
            </a:r>
            <a:endParaRPr lang="es-MX" dirty="0" smtClean="0"/>
          </a:p>
          <a:p>
            <a:r>
              <a:rPr lang="es-MX" dirty="0" smtClean="0"/>
              <a:t>1</a:t>
            </a:r>
            <a:r>
              <a:rPr lang="es-MX" dirty="0"/>
              <a:t>. Implica resolver conflictos de demanda, asignar y proteger un recurso compartido</a:t>
            </a:r>
            <a:r>
              <a:rPr lang="es-MX" dirty="0" smtClean="0"/>
              <a:t>.</a:t>
            </a:r>
          </a:p>
          <a:p>
            <a:r>
              <a:rPr lang="es-MX" dirty="0" smtClean="0"/>
              <a:t> </a:t>
            </a:r>
            <a:r>
              <a:rPr lang="es-MX" dirty="0"/>
              <a:t>2. Define y reconoce recursos como la materialización o conceptualización de estructuras abstractas. </a:t>
            </a:r>
            <a:endParaRPr lang="es-MX" dirty="0" smtClean="0"/>
          </a:p>
          <a:p>
            <a:r>
              <a:rPr lang="es-MX" dirty="0" smtClean="0"/>
              <a:t>Contiene </a:t>
            </a:r>
            <a:r>
              <a:rPr lang="es-MX" dirty="0"/>
              <a:t>3 ideas principales</a:t>
            </a:r>
            <a:r>
              <a:rPr lang="es-MX" dirty="0" smtClean="0"/>
              <a:t>:</a:t>
            </a:r>
          </a:p>
          <a:p>
            <a:r>
              <a:rPr lang="es-MX" b="1" u="sng" dirty="0" smtClean="0"/>
              <a:t> </a:t>
            </a:r>
            <a:r>
              <a:rPr lang="es-MX" b="1" u="sng" dirty="0"/>
              <a:t>1. Recurso</a:t>
            </a:r>
            <a:r>
              <a:rPr lang="es-MX" dirty="0"/>
              <a:t>: Es una abstracción definida por el SO quien otorga una serie de atributos referentes a la forma de acceso al mismo y a su representación física en el sistema. Son tanto los componentes de </a:t>
            </a:r>
            <a:r>
              <a:rPr lang="es-MX" dirty="0" err="1"/>
              <a:t>hard</a:t>
            </a:r>
            <a:r>
              <a:rPr lang="es-MX" dirty="0"/>
              <a:t> (CPU, canales, mem, etc.) como los objetos de software. La función del SO es definir una máquina abstracta. </a:t>
            </a:r>
            <a:endParaRPr lang="es-MX" dirty="0" smtClean="0"/>
          </a:p>
          <a:p>
            <a:r>
              <a:rPr lang="es-MX" dirty="0" smtClean="0"/>
              <a:t>2</a:t>
            </a:r>
            <a:r>
              <a:rPr lang="es-MX" dirty="0"/>
              <a:t>. Política: Es establecida como un conjunto de funciones para lograr determinados objetivos. La decisión clave es determinar si la maximización del aprovechamiento de un sistema proviene de una rápida respuesta a una demanda de trabajo o de un uso intensivo del recurso. Es función del SO actuar como sustituto y/o complemento de quienes dictan las políticas de </a:t>
            </a:r>
            <a:r>
              <a:rPr lang="es-MX" dirty="0" smtClean="0"/>
              <a:t>administración </a:t>
            </a:r>
            <a:r>
              <a:rPr lang="es-MX" dirty="0"/>
              <a:t>o explotación del sistema. La tarea del SO es administrar la carga de trabajos para lograr objetivos preestablecidos. Esto lo logra a través de su capacidad para asignar o negar recursos. Con respecto a la </a:t>
            </a:r>
            <a:r>
              <a:rPr lang="es-MX" dirty="0" smtClean="0"/>
              <a:t>administración </a:t>
            </a:r>
            <a:r>
              <a:rPr lang="es-MX" dirty="0"/>
              <a:t>de recursos un SO brinda todos o algunos de los siguiente servicios</a:t>
            </a:r>
            <a:r>
              <a:rPr lang="es-MX" dirty="0" smtClean="0"/>
              <a:t>:</a:t>
            </a:r>
          </a:p>
        </p:txBody>
      </p:sp>
    </p:spTree>
    <p:extLst>
      <p:ext uri="{BB962C8B-B14F-4D97-AF65-F5344CB8AC3E}">
        <p14:creationId xmlns:p14="http://schemas.microsoft.com/office/powerpoint/2010/main" val="1371078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3"/>
          </p:nvPr>
        </p:nvSpPr>
        <p:spPr>
          <a:xfrm>
            <a:off x="251520" y="116632"/>
            <a:ext cx="8568952" cy="6336704"/>
          </a:xfrm>
        </p:spPr>
        <p:txBody>
          <a:bodyPr>
            <a:noAutofit/>
          </a:bodyPr>
          <a:lstStyle/>
          <a:p>
            <a:r>
              <a:rPr lang="es-MX" sz="1600" dirty="0"/>
              <a:t> - Interface para administrar las políticas de explotación del sistema</a:t>
            </a:r>
          </a:p>
          <a:p>
            <a:r>
              <a:rPr lang="es-MX" sz="1600" dirty="0"/>
              <a:t> - Interface que permite a un profesional de sistemas ajustar la performance del equipo </a:t>
            </a:r>
          </a:p>
          <a:p>
            <a:r>
              <a:rPr lang="es-MX" sz="1600" dirty="0"/>
              <a:t>- Interface que posibilita describir la importancia relativa de un trabajo en particular en términos de su pertenencia a un determinado grupo o clase, a un determinado plazo de finalización o a una prioridad relativa </a:t>
            </a:r>
          </a:p>
          <a:p>
            <a:r>
              <a:rPr lang="es-MX" sz="1600" dirty="0"/>
              <a:t>- Interface para describir las características del consumo de recursos de un determinado proceso</a:t>
            </a:r>
            <a:r>
              <a:rPr lang="es-MX" sz="1600" dirty="0" smtClean="0"/>
              <a:t>.</a:t>
            </a:r>
          </a:p>
          <a:p>
            <a:r>
              <a:rPr lang="es-MX" sz="1600" dirty="0"/>
              <a:t>3</a:t>
            </a:r>
            <a:r>
              <a:rPr lang="es-MX" sz="1600" b="1" u="sng" dirty="0"/>
              <a:t>. Influencia de la programación: </a:t>
            </a:r>
            <a:r>
              <a:rPr lang="es-MX" sz="1600" dirty="0"/>
              <a:t>El estilo de programación determina el tamaño de un programa y la cantidad de recursos que empleará afectando la </a:t>
            </a:r>
            <a:r>
              <a:rPr lang="es-MX" sz="1600" dirty="0" smtClean="0"/>
              <a:t>administración </a:t>
            </a:r>
            <a:r>
              <a:rPr lang="es-MX" sz="1600" dirty="0"/>
              <a:t>de recursos de la siguiente manera: </a:t>
            </a:r>
            <a:endParaRPr lang="es-MX" sz="1600" dirty="0" smtClean="0"/>
          </a:p>
          <a:p>
            <a:r>
              <a:rPr lang="es-MX" sz="1600" dirty="0" smtClean="0"/>
              <a:t>a</a:t>
            </a:r>
            <a:r>
              <a:rPr lang="es-MX" sz="1600" dirty="0"/>
              <a:t>. En programas de tamaño reducido, la asignación de recursos es estática y la diferencia entre utilización </a:t>
            </a:r>
            <a:r>
              <a:rPr lang="es-MX" sz="1600" dirty="0" smtClean="0"/>
              <a:t>nominal </a:t>
            </a:r>
            <a:r>
              <a:rPr lang="es-MX" sz="1600" dirty="0"/>
              <a:t>y real es pequeña. </a:t>
            </a:r>
            <a:endParaRPr lang="es-MX" sz="1600" dirty="0" smtClean="0"/>
          </a:p>
          <a:p>
            <a:r>
              <a:rPr lang="es-MX" sz="1600" dirty="0" smtClean="0"/>
              <a:t>b</a:t>
            </a:r>
            <a:r>
              <a:rPr lang="es-MX" sz="1600" dirty="0"/>
              <a:t>. En programas de gran dimensión, el sistema podrá</a:t>
            </a:r>
            <a:r>
              <a:rPr lang="es-MX" sz="1600" dirty="0" smtClean="0"/>
              <a:t>: </a:t>
            </a:r>
          </a:p>
          <a:p>
            <a:r>
              <a:rPr lang="es-MX" sz="1600" dirty="0" smtClean="0"/>
              <a:t>      </a:t>
            </a:r>
            <a:r>
              <a:rPr lang="es-MX" sz="1600" dirty="0"/>
              <a:t>b.1. Asignar los recursos dinámicamente</a:t>
            </a:r>
            <a:r>
              <a:rPr lang="es-MX" sz="1600" dirty="0" smtClean="0"/>
              <a:t>.</a:t>
            </a:r>
          </a:p>
          <a:p>
            <a:r>
              <a:rPr lang="es-MX" sz="1600" dirty="0" smtClean="0"/>
              <a:t>      b.2</a:t>
            </a:r>
            <a:r>
              <a:rPr lang="es-MX" sz="1600" dirty="0"/>
              <a:t>. Realizar la </a:t>
            </a:r>
            <a:r>
              <a:rPr lang="es-MX" sz="1600" dirty="0" smtClean="0"/>
              <a:t>“administración </a:t>
            </a:r>
            <a:r>
              <a:rPr lang="es-MX" sz="1600" dirty="0"/>
              <a:t>dinámica de recursos”, esto es se monitorean los recursos entre los ≠ demandantes, asignándolos con mayor o menor frecuencia dependiendo de la presunción que pueda hacer el sistema respecto de la forma en que un programa consumirá un determinado recurso, basándose en un análisis sobre el pasado. Hay una significativa diferencia entre utilización nominal y real; el sistema intenta recuperar recursos ociosos. </a:t>
            </a:r>
          </a:p>
          <a:p>
            <a:pPr marL="0" indent="0">
              <a:buNone/>
            </a:pPr>
            <a:r>
              <a:rPr lang="es-MX" sz="1800" u="sng" dirty="0" smtClean="0"/>
              <a:t> </a:t>
            </a:r>
            <a:endParaRPr lang="es-MX" sz="1800" dirty="0"/>
          </a:p>
        </p:txBody>
      </p:sp>
    </p:spTree>
    <p:extLst>
      <p:ext uri="{BB962C8B-B14F-4D97-AF65-F5344CB8AC3E}">
        <p14:creationId xmlns:p14="http://schemas.microsoft.com/office/powerpoint/2010/main" val="302705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a:t>Aspectos Estructurales de los Sistemas Operativos</a:t>
            </a:r>
          </a:p>
        </p:txBody>
      </p:sp>
      <p:sp>
        <p:nvSpPr>
          <p:cNvPr id="3" name="2 Marcador de contenido"/>
          <p:cNvSpPr>
            <a:spLocks noGrp="1"/>
          </p:cNvSpPr>
          <p:nvPr>
            <p:ph sz="quarter" idx="13"/>
          </p:nvPr>
        </p:nvSpPr>
        <p:spPr/>
        <p:txBody>
          <a:bodyPr/>
          <a:lstStyle/>
          <a:p>
            <a:r>
              <a:rPr lang="es-MX" dirty="0" smtClean="0"/>
              <a:t>División </a:t>
            </a:r>
            <a:r>
              <a:rPr lang="es-MX" dirty="0"/>
              <a:t>en tiempos de un Sistema: las etapas que experimenta una unidad de trabajo que atraviesa un sistema, se llaman tiempos</a:t>
            </a:r>
            <a:r>
              <a:rPr lang="es-MX" dirty="0" smtClean="0"/>
              <a:t>.</a:t>
            </a:r>
          </a:p>
          <a:p>
            <a:endParaRPr lang="es-MX" dirty="0"/>
          </a:p>
          <a:p>
            <a:endParaRPr lang="es-MX" dirty="0" smtClean="0"/>
          </a:p>
          <a:p>
            <a:endParaRPr lang="es-MX" dirty="0"/>
          </a:p>
          <a:p>
            <a:endParaRPr lang="es-MX" dirty="0" smtClean="0"/>
          </a:p>
          <a:p>
            <a:r>
              <a:rPr lang="es-MX" dirty="0" smtClean="0"/>
              <a:t> </a:t>
            </a:r>
            <a:r>
              <a:rPr lang="es-MX" dirty="0"/>
              <a:t>1- Prepara a un trabajo para ser corrido y al </a:t>
            </a:r>
            <a:r>
              <a:rPr lang="es-MX" dirty="0" smtClean="0"/>
              <a:t>sistema </a:t>
            </a:r>
            <a:r>
              <a:rPr lang="es-MX" dirty="0"/>
              <a:t>para que pueda correrlo </a:t>
            </a:r>
            <a:endParaRPr lang="es-MX" dirty="0" smtClean="0"/>
          </a:p>
          <a:p>
            <a:r>
              <a:rPr lang="es-MX" dirty="0" smtClean="0"/>
              <a:t>2- </a:t>
            </a:r>
            <a:r>
              <a:rPr lang="es-MX" dirty="0"/>
              <a:t>Un programa está activo en el sistema </a:t>
            </a:r>
            <a:endParaRPr lang="es-MX" dirty="0" smtClean="0"/>
          </a:p>
          <a:p>
            <a:r>
              <a:rPr lang="es-MX" dirty="0" smtClean="0"/>
              <a:t>3- </a:t>
            </a:r>
            <a:r>
              <a:rPr lang="es-MX" dirty="0"/>
              <a:t>El sistema evacua un programa ya completado. Los recursos usados por el programa le son retirados y se hacen accesibles a otros. </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1579" t="52899" r="20046" b="38380"/>
          <a:stretch/>
        </p:blipFill>
        <p:spPr bwMode="auto">
          <a:xfrm>
            <a:off x="827584" y="2564904"/>
            <a:ext cx="7595363" cy="637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029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Marcador de contenido"/>
          <p:cNvSpPr>
            <a:spLocks noGrp="1"/>
          </p:cNvSpPr>
          <p:nvPr>
            <p:ph sz="quarter" idx="13"/>
          </p:nvPr>
        </p:nvSpPr>
        <p:spPr/>
        <p:txBody>
          <a:bodyPr/>
          <a:lstStyle/>
          <a:p>
            <a:r>
              <a:rPr lang="es-MX" u="sng" dirty="0"/>
              <a:t>Tiempo de Compilación: </a:t>
            </a:r>
            <a:r>
              <a:rPr lang="es-MX" dirty="0"/>
              <a:t>Es la creación de un programa objeto a partir de uno fuente. </a:t>
            </a:r>
            <a:endParaRPr lang="es-MX" dirty="0" smtClean="0"/>
          </a:p>
          <a:p>
            <a:r>
              <a:rPr lang="es-MX" u="sng" dirty="0" smtClean="0"/>
              <a:t>Tiempo </a:t>
            </a:r>
            <a:r>
              <a:rPr lang="es-MX" u="sng" dirty="0"/>
              <a:t>de Combinación: </a:t>
            </a:r>
            <a:r>
              <a:rPr lang="es-MX" dirty="0"/>
              <a:t>Se enlaza un programa objeto con rutinas del sistema y con otros programas de aplicación previamente compilados, produciendo un módulo ejecutable. Esta combinación puede realizarse entre compilación y selección </a:t>
            </a:r>
            <a:r>
              <a:rPr lang="es-MX" dirty="0" smtClean="0"/>
              <a:t>o </a:t>
            </a:r>
            <a:r>
              <a:rPr lang="es-MX" dirty="0"/>
              <a:t>en la activación durante la carga del programa a memoria. </a:t>
            </a:r>
          </a:p>
          <a:p>
            <a:r>
              <a:rPr lang="es-MX" dirty="0" smtClean="0"/>
              <a:t>Tiempo de Demanda: Es la solicitud del programa al intérprete de comandos (Reader). Este lo pasa a una Cola de Trabajos en Espera. </a:t>
            </a:r>
          </a:p>
          <a:p>
            <a:endParaRPr lang="es-MX" dirty="0"/>
          </a:p>
        </p:txBody>
      </p:sp>
      <p:pic>
        <p:nvPicPr>
          <p:cNvPr id="2051"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13649" t="18116" r="11489" b="63405"/>
          <a:stretch/>
        </p:blipFill>
        <p:spPr bwMode="auto">
          <a:xfrm>
            <a:off x="453798" y="188641"/>
            <a:ext cx="8208911" cy="1139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14116" t="66202" r="28275" b="2460"/>
          <a:stretch/>
        </p:blipFill>
        <p:spPr bwMode="auto">
          <a:xfrm>
            <a:off x="810502" y="3942827"/>
            <a:ext cx="7495504" cy="2292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762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395536" y="764704"/>
            <a:ext cx="4392488" cy="4608512"/>
          </a:xfrm>
        </p:spPr>
        <p:txBody>
          <a:bodyPr>
            <a:normAutofit/>
          </a:bodyPr>
          <a:lstStyle/>
          <a:p>
            <a:r>
              <a:rPr lang="es-MX" u="sng" dirty="0"/>
              <a:t>Tiempo de Selección: </a:t>
            </a:r>
            <a:r>
              <a:rPr lang="es-MX" dirty="0"/>
              <a:t>El sistema decide posponer o otorgar atención a la demanda. Scheduler. Elige según</a:t>
            </a:r>
            <a:r>
              <a:rPr lang="es-MX" dirty="0" smtClean="0"/>
              <a:t>:</a:t>
            </a:r>
          </a:p>
          <a:p>
            <a:r>
              <a:rPr lang="es-MX" dirty="0" smtClean="0"/>
              <a:t>    U-prioridad </a:t>
            </a:r>
            <a:r>
              <a:rPr lang="es-MX" dirty="0"/>
              <a:t>relativa </a:t>
            </a:r>
            <a:endParaRPr lang="es-MX" dirty="0" smtClean="0"/>
          </a:p>
          <a:p>
            <a:r>
              <a:rPr lang="es-MX" dirty="0" smtClean="0"/>
              <a:t>    U-clase </a:t>
            </a:r>
            <a:r>
              <a:rPr lang="es-MX" dirty="0"/>
              <a:t>de trabajos </a:t>
            </a:r>
            <a:endParaRPr lang="es-MX" dirty="0" smtClean="0"/>
          </a:p>
          <a:p>
            <a:r>
              <a:rPr lang="es-MX" dirty="0" smtClean="0"/>
              <a:t>    U-tiempo </a:t>
            </a:r>
            <a:r>
              <a:rPr lang="es-MX" dirty="0"/>
              <a:t>limite de </a:t>
            </a:r>
            <a:r>
              <a:rPr lang="es-MX" dirty="0" smtClean="0"/>
              <a:t>inicialización</a:t>
            </a:r>
          </a:p>
          <a:p>
            <a:r>
              <a:rPr lang="es-MX" dirty="0" smtClean="0"/>
              <a:t>    </a:t>
            </a:r>
            <a:r>
              <a:rPr lang="es-MX" dirty="0"/>
              <a:t>U-tiempo limite de </a:t>
            </a:r>
            <a:r>
              <a:rPr lang="es-MX" dirty="0" smtClean="0"/>
              <a:t>finalización</a:t>
            </a:r>
          </a:p>
          <a:p>
            <a:r>
              <a:rPr lang="es-MX" dirty="0" smtClean="0"/>
              <a:t>    R-recurso critico</a:t>
            </a:r>
          </a:p>
          <a:p>
            <a:r>
              <a:rPr lang="es-MX" dirty="0" smtClean="0"/>
              <a:t>    </a:t>
            </a:r>
            <a:r>
              <a:rPr lang="es-MX" dirty="0"/>
              <a:t>R-requerimiento de CPU </a:t>
            </a:r>
            <a:endParaRPr lang="es-MX" dirty="0" smtClean="0"/>
          </a:p>
          <a:p>
            <a:r>
              <a:rPr lang="es-MX" dirty="0" smtClean="0"/>
              <a:t>    R-necesidad </a:t>
            </a:r>
            <a:r>
              <a:rPr lang="es-MX" dirty="0"/>
              <a:t>de memoria </a:t>
            </a:r>
            <a:endParaRPr lang="es-MX" dirty="0" smtClean="0"/>
          </a:p>
          <a:p>
            <a:r>
              <a:rPr lang="es-MX" dirty="0" smtClean="0"/>
              <a:t>    R-consumo </a:t>
            </a:r>
            <a:r>
              <a:rPr lang="es-MX" dirty="0"/>
              <a:t>de E/S </a:t>
            </a:r>
            <a:endParaRPr lang="es-MX" dirty="0" smtClean="0"/>
          </a:p>
          <a:p>
            <a:r>
              <a:rPr lang="es-MX" dirty="0" smtClean="0"/>
              <a:t>    R-tamaño </a:t>
            </a:r>
            <a:r>
              <a:rPr lang="es-MX" dirty="0"/>
              <a:t>del programa </a:t>
            </a:r>
          </a:p>
        </p:txBody>
      </p:sp>
      <p:sp>
        <p:nvSpPr>
          <p:cNvPr id="5" name="4 Marcador de texto"/>
          <p:cNvSpPr>
            <a:spLocks noGrp="1"/>
          </p:cNvSpPr>
          <p:nvPr>
            <p:ph type="body" sz="half" idx="2"/>
          </p:nvPr>
        </p:nvSpPr>
        <p:spPr>
          <a:xfrm>
            <a:off x="4788024" y="692696"/>
            <a:ext cx="4104456" cy="4752528"/>
          </a:xfrm>
        </p:spPr>
        <p:txBody>
          <a:bodyPr>
            <a:normAutofit/>
          </a:bodyPr>
          <a:lstStyle/>
          <a:p>
            <a:r>
              <a:rPr lang="es-MX" sz="1800" dirty="0"/>
              <a:t>Tiempo de Activación: Se ejecutan acciones para iniciar un programa. Puede incluir asignación de dispositivos para operaciones de E/S, la asignación de conjunto de datos y la asignación de ubicaciones de memoria. Una vez que un trabajo tiene asignados todos aquellos recursos que necesita en forma estática, el mismo se encuentra listo para ser activado, entonces se graba un elemento creado por el activador (PCB o TCB)en la CPA</a:t>
            </a:r>
          </a:p>
        </p:txBody>
      </p:sp>
    </p:spTree>
    <p:extLst>
      <p:ext uri="{BB962C8B-B14F-4D97-AF65-F5344CB8AC3E}">
        <p14:creationId xmlns:p14="http://schemas.microsoft.com/office/powerpoint/2010/main" val="3235256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88640"/>
            <a:ext cx="7924800" cy="648072"/>
          </a:xfrm>
        </p:spPr>
        <p:txBody>
          <a:bodyPr/>
          <a:lstStyle/>
          <a:p>
            <a:pPr algn="ctr"/>
            <a:r>
              <a:rPr lang="es-MX" dirty="0"/>
              <a:t>EVOLUCIÓN:</a:t>
            </a:r>
          </a:p>
        </p:txBody>
      </p:sp>
      <p:sp>
        <p:nvSpPr>
          <p:cNvPr id="3" name="2 Marcador de contenido"/>
          <p:cNvSpPr>
            <a:spLocks noGrp="1"/>
          </p:cNvSpPr>
          <p:nvPr>
            <p:ph sz="quarter" idx="13"/>
          </p:nvPr>
        </p:nvSpPr>
        <p:spPr>
          <a:xfrm>
            <a:off x="539552" y="836712"/>
            <a:ext cx="8208912" cy="5472608"/>
          </a:xfrm>
        </p:spPr>
        <p:txBody>
          <a:bodyPr>
            <a:normAutofit/>
          </a:bodyPr>
          <a:lstStyle/>
          <a:p>
            <a:r>
              <a:rPr lang="es-MX" dirty="0"/>
              <a:t>1</a:t>
            </a:r>
            <a:r>
              <a:rPr lang="es-MX" sz="2000" dirty="0"/>
              <a:t>. Tiempo Simple: Se fusionan todos los tiempos de pre-procesamiento en un único compilador. Los servicios del tiempo de demanda son satisfechos por un operador o por un programa monitor residente que llama al compilador o a un programa usuario (mediante sentencias de control). El compilador realiza las asignaciones de las ubicaciones en memoria (compilación absoluta) y de los dispositivos que atenderán las E/S, o sea que tanto las direcciones reales de memoria como las de los periféricos son fijadas y compiladas dentro del programa. El resultado de esta compilación puede ser un programa directamente ejecutable. Los programas a ser combinados con el programa a compilar pueden ser combinados por </a:t>
            </a:r>
            <a:r>
              <a:rPr lang="es-MX" sz="2000" dirty="0" smtClean="0"/>
              <a:t>re-compilación </a:t>
            </a:r>
            <a:r>
              <a:rPr lang="es-MX" sz="2000" dirty="0"/>
              <a:t>o bien dándole al compilador acceso a una biblioteca de rutinas </a:t>
            </a:r>
            <a:r>
              <a:rPr lang="es-MX" sz="2000" dirty="0" smtClean="0"/>
              <a:t>pre-compiladas. </a:t>
            </a:r>
            <a:r>
              <a:rPr lang="es-MX" sz="2000" dirty="0"/>
              <a:t>La activación es cargar un programa en las direcciones absolutas generadas por el compilador. Desventajas: Inflexibilidad, Imposibilidad de combinar programas escritos en ≠ lengs</a:t>
            </a:r>
            <a:r>
              <a:rPr lang="es-MX" sz="2000" dirty="0" smtClean="0"/>
              <a:t>.</a:t>
            </a:r>
          </a:p>
        </p:txBody>
      </p:sp>
    </p:spTree>
    <p:extLst>
      <p:ext uri="{BB962C8B-B14F-4D97-AF65-F5344CB8AC3E}">
        <p14:creationId xmlns:p14="http://schemas.microsoft.com/office/powerpoint/2010/main" val="3442627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609600" y="404664"/>
            <a:ext cx="7994848" cy="5688632"/>
          </a:xfrm>
        </p:spPr>
        <p:txBody>
          <a:bodyPr>
            <a:normAutofit lnSpcReduction="10000"/>
          </a:bodyPr>
          <a:lstStyle/>
          <a:p>
            <a:r>
              <a:rPr lang="es-MX" sz="1800" dirty="0"/>
              <a:t> </a:t>
            </a:r>
            <a:r>
              <a:rPr lang="es-MX" sz="2000" dirty="0"/>
              <a:t>2. Combinar y Activar: Nace la idea de distinguir un “ Tiempo de Combinar y Activar”, como un tiempo para demorar la asociación del programa a dispositivos, conjuntos de datos y ubicaciones de memoria; y para facilitar la combinación de programas escritos en ≠ lengs. </a:t>
            </a:r>
            <a:endParaRPr lang="es-MX" sz="2000" dirty="0" smtClean="0"/>
          </a:p>
          <a:p>
            <a:r>
              <a:rPr lang="es-MX" sz="2000" dirty="0" smtClean="0"/>
              <a:t>3</a:t>
            </a:r>
            <a:r>
              <a:rPr lang="es-MX" sz="2000" dirty="0"/>
              <a:t>. Carga: Inicialmente fusionaba los tiempos de Selección y Activación. Se convoca al Cargador (Loader) para que cargue el programa objeto en mem, incluyendo la asignación de mem y la carga de rutinas de manejo de dispositivos de E/S. El Loader carga el programa en posiciones contiguas de </a:t>
            </a:r>
            <a:r>
              <a:rPr lang="es-MX" sz="2000" dirty="0" smtClean="0"/>
              <a:t>memoria. </a:t>
            </a:r>
            <a:r>
              <a:rPr lang="es-MX" sz="2000" dirty="0"/>
              <a:t>El compilador genera programas </a:t>
            </a:r>
            <a:r>
              <a:rPr lang="es-MX" sz="2000" dirty="0" smtClean="0"/>
              <a:t>re-asignables </a:t>
            </a:r>
            <a:r>
              <a:rPr lang="es-MX" sz="2000" dirty="0"/>
              <a:t>o reubicables (compilación relativa) y asignación simbólica de periféricos. Al final, el Loader ubica el programa en memoria principal y le transfiere el control. Se deben incluir un </a:t>
            </a:r>
            <a:r>
              <a:rPr lang="es-MX" sz="2000" dirty="0" smtClean="0"/>
              <a:t>conjunto. </a:t>
            </a:r>
            <a:r>
              <a:rPr lang="es-MX" sz="2000" dirty="0"/>
              <a:t>de tablas representando los recursos disponibles del </a:t>
            </a:r>
            <a:r>
              <a:rPr lang="es-MX" sz="2000" dirty="0" smtClean="0"/>
              <a:t>sistema </a:t>
            </a:r>
            <a:r>
              <a:rPr lang="es-MX" sz="2000" dirty="0"/>
              <a:t>(puede alojarse en un archivo) y un </a:t>
            </a:r>
            <a:r>
              <a:rPr lang="es-MX" sz="2000" dirty="0" smtClean="0"/>
              <a:t>conjunto. </a:t>
            </a:r>
            <a:r>
              <a:rPr lang="es-MX" sz="2000" dirty="0"/>
              <a:t>de bloque de </a:t>
            </a:r>
            <a:r>
              <a:rPr lang="es-MX" sz="2000" dirty="0" smtClean="0"/>
              <a:t>control </a:t>
            </a:r>
            <a:r>
              <a:rPr lang="es-MX" sz="2000" dirty="0"/>
              <a:t>representando la asociación de nombres simbólicos de </a:t>
            </a:r>
            <a:r>
              <a:rPr lang="es-MX" sz="2000" dirty="0" smtClean="0"/>
              <a:t>archivos </a:t>
            </a:r>
            <a:r>
              <a:rPr lang="es-MX" sz="2000" dirty="0"/>
              <a:t>con nombres de dispositivos reales que los contienen (deberán estar en el ámbito de procesamiento</a:t>
            </a:r>
            <a:r>
              <a:rPr lang="es-MX" sz="2000" dirty="0" smtClean="0"/>
              <a:t>)</a:t>
            </a:r>
          </a:p>
          <a:p>
            <a:r>
              <a:rPr lang="es-MX" sz="2000" dirty="0" smtClean="0"/>
              <a:t> </a:t>
            </a:r>
            <a:r>
              <a:rPr lang="es-MX" sz="2000" dirty="0"/>
              <a:t>4. Link-Edición: Se implementa el tiempo de Combinación (o Link-Edición) como tiempo independiente, precediendo a la activación.</a:t>
            </a:r>
          </a:p>
        </p:txBody>
      </p:sp>
    </p:spTree>
    <p:extLst>
      <p:ext uri="{BB962C8B-B14F-4D97-AF65-F5344CB8AC3E}">
        <p14:creationId xmlns:p14="http://schemas.microsoft.com/office/powerpoint/2010/main" val="3955108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395536" y="188640"/>
            <a:ext cx="8352928" cy="6120680"/>
          </a:xfrm>
        </p:spPr>
        <p:txBody>
          <a:bodyPr>
            <a:normAutofit lnSpcReduction="10000"/>
          </a:bodyPr>
          <a:lstStyle/>
          <a:p>
            <a:r>
              <a:rPr lang="es-MX" dirty="0"/>
              <a:t>5. Asignadores: La asignación de </a:t>
            </a:r>
            <a:r>
              <a:rPr lang="es-MX" dirty="0" smtClean="0"/>
              <a:t>conjunto. </a:t>
            </a:r>
            <a:r>
              <a:rPr lang="es-MX" dirty="0"/>
              <a:t>de datos y dispositivos es separada de la asignación de memoria y ésta de la carga del programa. Consiste en clasificar los recursos en clases y asociar un asignador (“allocator”) para cada clase de recurso. Cada uno de los asignadores debe tener acceso a tablas que reflejen la disponibilidad de recursos particulares. Cuanto más se anticipe o retrase la asignación de recursos y/o la combinación de funciones, menos o más flexible, respectivamente, deviene el sistema. </a:t>
            </a:r>
          </a:p>
          <a:p>
            <a:pPr marL="0" indent="0">
              <a:buNone/>
            </a:pPr>
            <a:r>
              <a:rPr lang="es-MX" dirty="0" smtClean="0"/>
              <a:t>Las </a:t>
            </a:r>
            <a:r>
              <a:rPr lang="es-MX" dirty="0"/>
              <a:t>funciones pueden ser incorporadas o brindadas en: </a:t>
            </a:r>
            <a:endParaRPr lang="es-MX" dirty="0" smtClean="0"/>
          </a:p>
          <a:p>
            <a:r>
              <a:rPr lang="es-MX" dirty="0" smtClean="0"/>
              <a:t>1</a:t>
            </a:r>
            <a:r>
              <a:rPr lang="es-MX" dirty="0"/>
              <a:t>. El tiempo de </a:t>
            </a:r>
            <a:r>
              <a:rPr lang="es-MX" dirty="0" smtClean="0"/>
              <a:t>compilación</a:t>
            </a:r>
            <a:r>
              <a:rPr lang="es-MX" dirty="0"/>
              <a:t>: pertenecen al compilador. </a:t>
            </a:r>
            <a:endParaRPr lang="es-MX" dirty="0" smtClean="0"/>
          </a:p>
          <a:p>
            <a:r>
              <a:rPr lang="es-MX" dirty="0" smtClean="0"/>
              <a:t>2</a:t>
            </a:r>
            <a:r>
              <a:rPr lang="es-MX" dirty="0"/>
              <a:t>. El tiempo de </a:t>
            </a:r>
            <a:r>
              <a:rPr lang="es-MX" dirty="0" smtClean="0"/>
              <a:t>activación</a:t>
            </a:r>
            <a:r>
              <a:rPr lang="es-MX" dirty="0"/>
              <a:t>: pertenecen al loader, disminuye espacio requerido para guardar programas en almacenamiento secundario e incrementa el tiempo de </a:t>
            </a:r>
            <a:r>
              <a:rPr lang="es-MX" dirty="0" smtClean="0"/>
              <a:t>carga</a:t>
            </a:r>
          </a:p>
          <a:p>
            <a:r>
              <a:rPr lang="es-MX" dirty="0" smtClean="0"/>
              <a:t> </a:t>
            </a:r>
            <a:r>
              <a:rPr lang="es-MX" dirty="0"/>
              <a:t>3. El tiempo de </a:t>
            </a:r>
            <a:r>
              <a:rPr lang="es-MX" dirty="0" smtClean="0"/>
              <a:t>combinación</a:t>
            </a:r>
            <a:r>
              <a:rPr lang="es-MX" dirty="0"/>
              <a:t>: pertenecen al combinador, incrementa necesidad de almacenamiento secundario, disminuye el tiempo de </a:t>
            </a:r>
            <a:r>
              <a:rPr lang="es-MX" dirty="0" smtClean="0"/>
              <a:t>carga</a:t>
            </a:r>
          </a:p>
          <a:p>
            <a:r>
              <a:rPr lang="es-MX" dirty="0" smtClean="0"/>
              <a:t> </a:t>
            </a:r>
            <a:r>
              <a:rPr lang="es-MX" dirty="0"/>
              <a:t>4. El tiempo de procesamiento: residen en memoria, reduce tiempo de carga y espacio en memoria a costa de una sobrecarga en el </a:t>
            </a:r>
            <a:r>
              <a:rPr lang="es-MX" dirty="0" smtClean="0"/>
              <a:t>ámbito </a:t>
            </a:r>
            <a:r>
              <a:rPr lang="es-MX" dirty="0"/>
              <a:t>de procesamiento </a:t>
            </a:r>
            <a:endParaRPr lang="es-MX" dirty="0" smtClean="0"/>
          </a:p>
          <a:p>
            <a:pPr marL="0" indent="0">
              <a:buNone/>
            </a:pPr>
            <a:r>
              <a:rPr lang="es-MX" dirty="0" smtClean="0"/>
              <a:t>La </a:t>
            </a:r>
            <a:r>
              <a:rPr lang="es-MX" dirty="0"/>
              <a:t>memoria puede ser asignada a un programa en: </a:t>
            </a:r>
            <a:endParaRPr lang="es-MX" dirty="0" smtClean="0"/>
          </a:p>
          <a:p>
            <a:r>
              <a:rPr lang="es-MX" dirty="0" smtClean="0"/>
              <a:t>1</a:t>
            </a:r>
            <a:r>
              <a:rPr lang="es-MX" dirty="0"/>
              <a:t>. El tiempo de compilación: en los sistemas de tiempo simple con compilación absoluta</a:t>
            </a:r>
            <a:r>
              <a:rPr lang="es-MX" dirty="0" smtClean="0"/>
              <a:t>.</a:t>
            </a:r>
          </a:p>
          <a:p>
            <a:r>
              <a:rPr lang="es-MX" dirty="0" smtClean="0"/>
              <a:t> </a:t>
            </a:r>
            <a:r>
              <a:rPr lang="es-MX" dirty="0"/>
              <a:t>2. El tiempo de activación: en los sistemas de multiprogramación básica con compilación relativa </a:t>
            </a:r>
            <a:endParaRPr lang="es-MX" dirty="0" smtClean="0"/>
          </a:p>
          <a:p>
            <a:r>
              <a:rPr lang="es-MX" dirty="0" smtClean="0"/>
              <a:t>3</a:t>
            </a:r>
            <a:r>
              <a:rPr lang="es-MX" dirty="0"/>
              <a:t>. El tiempo de procesamiento (run time): en los sistemas de multiprogramación avanzada con memoria virtual. </a:t>
            </a:r>
          </a:p>
        </p:txBody>
      </p:sp>
    </p:spTree>
    <p:extLst>
      <p:ext uri="{BB962C8B-B14F-4D97-AF65-F5344CB8AC3E}">
        <p14:creationId xmlns:p14="http://schemas.microsoft.com/office/powerpoint/2010/main" val="735592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7924800" cy="706090"/>
          </a:xfrm>
        </p:spPr>
        <p:txBody>
          <a:bodyPr/>
          <a:lstStyle/>
          <a:p>
            <a:pPr algn="ctr"/>
            <a:r>
              <a:rPr lang="es-MX" dirty="0"/>
              <a:t>Servicios del sistema y privilegios:</a:t>
            </a:r>
          </a:p>
        </p:txBody>
      </p:sp>
      <p:sp>
        <p:nvSpPr>
          <p:cNvPr id="3" name="Marcador de contenido 2"/>
          <p:cNvSpPr>
            <a:spLocks noGrp="1"/>
          </p:cNvSpPr>
          <p:nvPr>
            <p:ph sz="quarter" idx="13"/>
          </p:nvPr>
        </p:nvSpPr>
        <p:spPr>
          <a:xfrm>
            <a:off x="609600" y="1412776"/>
            <a:ext cx="7924800" cy="4302224"/>
          </a:xfrm>
        </p:spPr>
        <p:txBody>
          <a:bodyPr/>
          <a:lstStyle/>
          <a:p>
            <a:r>
              <a:rPr lang="es-MX" dirty="0" smtClean="0"/>
              <a:t>Si </a:t>
            </a:r>
            <a:r>
              <a:rPr lang="es-MX" dirty="0"/>
              <a:t>las funciones de demanda, selección y activación son programas de trabajo independientes, necesitamos un operador que fuerce la selección y activación de estos mecanismos, de modo que estén continuamente representados en el ámbito de procesamiento por un elemento del </a:t>
            </a:r>
            <a:r>
              <a:rPr lang="es-MX" dirty="0" smtClean="0"/>
              <a:t>sistema </a:t>
            </a:r>
            <a:r>
              <a:rPr lang="es-MX" dirty="0"/>
              <a:t>(PCB). Estos programas estarán inactivos (latentes) hasta que un control-</a:t>
            </a:r>
            <a:r>
              <a:rPr lang="es-MX" dirty="0" err="1"/>
              <a:t>stream</a:t>
            </a:r>
            <a:r>
              <a:rPr lang="es-MX" dirty="0"/>
              <a:t> llegue al sistema y en ese instante se tornarán listos para correr. Es común concebir demanda, selección y activación como funciones del SO, cuyas relaciones difieren de las que tiene éste con el compilador y el combinador como consecuencia de la necesidad de estos mecanismos de tener acceso a tablas y archivos que no son accesibles a cualquier programa de trabajo. Otras formas de reflejar esta especial relación son: Garantizar siempre espacio de </a:t>
            </a:r>
            <a:r>
              <a:rPr lang="es-MX" dirty="0" smtClean="0"/>
              <a:t>memoria </a:t>
            </a:r>
            <a:r>
              <a:rPr lang="es-MX" dirty="0"/>
              <a:t>para que sean corridos, correrlos a niveles especiales de prioridades del </a:t>
            </a:r>
            <a:r>
              <a:rPr lang="es-MX" dirty="0" smtClean="0"/>
              <a:t>sistema, </a:t>
            </a:r>
            <a:r>
              <a:rPr lang="es-MX" dirty="0"/>
              <a:t>o brindarles mayores privilegios en el ámbito de procesamiento. </a:t>
            </a:r>
            <a:endParaRPr lang="es-MX" dirty="0" smtClean="0"/>
          </a:p>
          <a:p>
            <a:r>
              <a:rPr lang="es-MX" dirty="0" smtClean="0"/>
              <a:t>Subsistemas</a:t>
            </a:r>
            <a:r>
              <a:rPr lang="es-MX" dirty="0"/>
              <a:t>: Cualquier conjunto de servicios de pre-procesamiento puede ser organizado para formar un subsistema. Un sub</a:t>
            </a:r>
          </a:p>
        </p:txBody>
      </p:sp>
    </p:spTree>
    <p:extLst>
      <p:ext uri="{BB962C8B-B14F-4D97-AF65-F5344CB8AC3E}">
        <p14:creationId xmlns:p14="http://schemas.microsoft.com/office/powerpoint/2010/main" val="3135873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7924800" cy="562074"/>
          </a:xfrm>
        </p:spPr>
        <p:txBody>
          <a:bodyPr/>
          <a:lstStyle/>
          <a:p>
            <a:pPr algn="ctr"/>
            <a:r>
              <a:rPr lang="es-MX" dirty="0"/>
              <a:t>Asignación de Recursos:</a:t>
            </a:r>
          </a:p>
        </p:txBody>
      </p:sp>
      <p:sp>
        <p:nvSpPr>
          <p:cNvPr id="3" name="Marcador de contenido 2"/>
          <p:cNvSpPr>
            <a:spLocks noGrp="1"/>
          </p:cNvSpPr>
          <p:nvPr>
            <p:ph sz="quarter" idx="13"/>
          </p:nvPr>
        </p:nvSpPr>
        <p:spPr>
          <a:xfrm>
            <a:off x="609600" y="836712"/>
            <a:ext cx="7924800" cy="5256584"/>
          </a:xfrm>
        </p:spPr>
        <p:txBody>
          <a:bodyPr>
            <a:normAutofit/>
          </a:bodyPr>
          <a:lstStyle/>
          <a:p>
            <a:r>
              <a:rPr lang="es-MX" dirty="0" smtClean="0"/>
              <a:t>• </a:t>
            </a:r>
            <a:r>
              <a:rPr lang="es-MX" u="sng" dirty="0"/>
              <a:t>Asignación Estática: </a:t>
            </a:r>
            <a:r>
              <a:rPr lang="es-MX" dirty="0"/>
              <a:t>Se asigna un recurso a un proceso y este lo retiene hasta finalizar su </a:t>
            </a:r>
            <a:r>
              <a:rPr lang="es-MX" dirty="0" smtClean="0"/>
              <a:t>ejecución.</a:t>
            </a:r>
          </a:p>
          <a:p>
            <a:r>
              <a:rPr lang="es-MX" u="sng" dirty="0" smtClean="0"/>
              <a:t> </a:t>
            </a:r>
            <a:r>
              <a:rPr lang="es-MX" u="sng" dirty="0"/>
              <a:t>Técnicas de Asignación: </a:t>
            </a:r>
            <a:r>
              <a:rPr lang="es-MX" dirty="0"/>
              <a:t>El objetivo es acelerar el ingreso de un programa al ámbito de procesamiento </a:t>
            </a:r>
            <a:endParaRPr lang="es-MX" dirty="0" smtClean="0"/>
          </a:p>
          <a:p>
            <a:r>
              <a:rPr lang="es-MX" u="sng" dirty="0" smtClean="0"/>
              <a:t> </a:t>
            </a:r>
            <a:r>
              <a:rPr lang="es-MX" u="sng" dirty="0" err="1"/>
              <a:t>Staging</a:t>
            </a:r>
            <a:r>
              <a:rPr lang="es-MX" dirty="0"/>
              <a:t>: Define “clases de recursos” y asigna cada clase desde una cola de recursos separada. Un programa, para tornarse activo, va pasando de cola en cola y capturando los recursos que necesita de cada uno. Todos los recursos no necesitan estar disponibles simultáneamente. Ventaja, para el usuario, facilita el ingreso del programa. Desventaja, para el sistema, los recursos son retenidos durante períodos de tiempo que se está esperando por otros recursos</a:t>
            </a:r>
            <a:r>
              <a:rPr lang="es-MX" dirty="0" smtClean="0"/>
              <a:t>.</a:t>
            </a:r>
          </a:p>
          <a:p>
            <a:r>
              <a:rPr lang="es-MX" u="sng" dirty="0"/>
              <a:t>  </a:t>
            </a:r>
            <a:r>
              <a:rPr lang="es-MX" u="sng" dirty="0" err="1"/>
              <a:t>Aging</a:t>
            </a:r>
            <a:r>
              <a:rPr lang="es-MX" dirty="0"/>
              <a:t>: Es el proceso de ir aumentando la prioridad de un programa con el transcurso del tiempo, o bien en función de las negativas recibidas ante la solicitud de un recurso. Se define un umbral de prioridades a partir del cual a un programa se le deben asegurar todos los recursos necesarios para correr. • Asignación Dinámica: El </a:t>
            </a:r>
            <a:r>
              <a:rPr lang="es-MX" dirty="0" err="1"/>
              <a:t>Scheduler</a:t>
            </a:r>
            <a:r>
              <a:rPr lang="es-MX" dirty="0"/>
              <a:t> selecciona un trabajo sin asignarle ningún recurso (salvo los recursos que deben asignarse de forma estática por sus características), éstos son adquiridos en forma dinámica luego de la iniciación del programa, sólo cuando son solicitados. Objetivo: minimizar la diferencia entre uso nominal y real de un recurso.</a:t>
            </a:r>
          </a:p>
          <a:p>
            <a:endParaRPr lang="es-MX" dirty="0" smtClean="0"/>
          </a:p>
        </p:txBody>
      </p:sp>
    </p:spTree>
    <p:extLst>
      <p:ext uri="{BB962C8B-B14F-4D97-AF65-F5344CB8AC3E}">
        <p14:creationId xmlns:p14="http://schemas.microsoft.com/office/powerpoint/2010/main" val="231697667"/>
      </p:ext>
    </p:extLst>
  </p:cSld>
  <p:clrMapOvr>
    <a:masterClrMapping/>
  </p:clrMapOvr>
</p:sld>
</file>

<file path=ppt/theme/theme1.xml><?xml version="1.0" encoding="utf-8"?>
<a:theme xmlns:a="http://schemas.openxmlformats.org/drawingml/2006/main" name="Horizonte">
  <a:themeElements>
    <a:clrScheme name="Hori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e">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64</TotalTime>
  <Words>1862</Words>
  <Application>Microsoft Office PowerPoint</Application>
  <PresentationFormat>Presentación en pantalla (4:3)</PresentationFormat>
  <Paragraphs>68</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Arial Narrow</vt:lpstr>
      <vt:lpstr>Horizonte</vt:lpstr>
      <vt:lpstr>Aspectos estructurales de los sistemas operativo </vt:lpstr>
      <vt:lpstr>Aspectos Estructurales de los Sistemas Operativos</vt:lpstr>
      <vt:lpstr>Presentación de PowerPoint</vt:lpstr>
      <vt:lpstr>Presentación de PowerPoint</vt:lpstr>
      <vt:lpstr>EVOLUCIÓN:</vt:lpstr>
      <vt:lpstr>Presentación de PowerPoint</vt:lpstr>
      <vt:lpstr>Presentación de PowerPoint</vt:lpstr>
      <vt:lpstr>Servicios del sistema y privilegios:</vt:lpstr>
      <vt:lpstr>Asignación de Recursos:</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Aspectos estructurales de los sistemas operativo</dc:title>
  <dc:creator>Naomi Yocelin Rua Tavares</dc:creator>
  <cp:lastModifiedBy>Alumnos</cp:lastModifiedBy>
  <cp:revision>9</cp:revision>
  <dcterms:created xsi:type="dcterms:W3CDTF">2016-03-02T11:40:14Z</dcterms:created>
  <dcterms:modified xsi:type="dcterms:W3CDTF">2016-03-02T19:07:46Z</dcterms:modified>
</cp:coreProperties>
</file>